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275" r:id="rId18"/>
    <p:sldId id="276" r:id="rId19"/>
    <p:sldId id="277" r:id="rId20"/>
    <p:sldId id="278" r:id="rId21"/>
    <p:sldId id="279" r:id="rId22"/>
    <p:sldId id="301" r:id="rId23"/>
    <p:sldId id="281" r:id="rId24"/>
    <p:sldId id="300" r:id="rId25"/>
    <p:sldId id="283" r:id="rId26"/>
    <p:sldId id="284" r:id="rId27"/>
    <p:sldId id="294" r:id="rId28"/>
    <p:sldId id="286" r:id="rId29"/>
    <p:sldId id="288" r:id="rId30"/>
    <p:sldId id="296" r:id="rId31"/>
    <p:sldId id="289" r:id="rId32"/>
    <p:sldId id="299" r:id="rId33"/>
    <p:sldId id="298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26D"/>
    <a:srgbClr val="FF7F27"/>
    <a:srgbClr val="CC4CC0"/>
    <a:srgbClr val="F34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past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the tests of a competition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rgbClr val="00B050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  Option to generate an HTML with the results of a competition</a:t>
            </a: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Options for various kinds of statistical info. (total score per school, avg score per school etc.) </a:t>
            </a:r>
            <a:endParaRPr lang="en-US" sz="2400" b="0" dirty="0">
              <a:solidFill>
                <a:srgbClr val="00B0F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2400" dirty="0">
              <a:solidFill>
                <a:srgbClr val="00B050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Register a School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schools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R</a:t>
            </a: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egistration of schools in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Associate a teacher to a school</a:t>
            </a: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7F27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rgbClr val="FF7F27"/>
              </a:solidFill>
              <a:effectLst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50"/>
                </a:solidFill>
              </a:rPr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00B0F0"/>
                </a:solidFill>
              </a:rPr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7F27"/>
                </a:solidFill>
              </a:rPr>
              <a:t>Communication via email for a user or a target group of users (teachers, students, etc.)</a:t>
            </a: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  <a:latin typeface="+mj-lt"/>
              </a:rPr>
              <a:t>New Tab to manage the roles of the Users : Search Users, Select User, Add/Remove roles</a:t>
            </a:r>
          </a:p>
          <a:p>
            <a:pPr lvl="1"/>
            <a:endParaRPr lang="en-US" sz="2800" dirty="0"/>
          </a:p>
          <a:p>
            <a:pPr lvl="1"/>
            <a:r>
              <a:rPr lang="en-US" sz="2400" dirty="0">
                <a:solidFill>
                  <a:srgbClr val="F34BD3"/>
                </a:solidFill>
                <a:latin typeface="+mj-lt"/>
              </a:rPr>
              <a:t>New Tab with  a group chat for the administrators’ easier communication.</a:t>
            </a:r>
          </a:p>
          <a:p>
            <a:pPr marL="68580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(re-modeled)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shouldn't be accessible by normal users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When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1DF7A-C94D-4AC6-896C-22550B9C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999CD25-154A-419C-AE19-28C926302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984076"/>
            <a:ext cx="10515598" cy="354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4" y="0"/>
            <a:ext cx="10515600" cy="1325563"/>
          </a:xfrm>
        </p:spPr>
        <p:txBody>
          <a:bodyPr/>
          <a:lstStyle/>
          <a:p>
            <a:r>
              <a:rPr lang="en-US" dirty="0"/>
              <a:t>Domain Model Diagram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B5D8F5-1B05-413C-9B15-FA4E7F5984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26" y="1081063"/>
            <a:ext cx="9770135" cy="56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52345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16699A1-6F85-49E9-AC61-D52937A8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442330" cy="54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  <a:endParaRPr lang="en-US" sz="40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43464"/>
            <a:ext cx="7957929" cy="5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1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Add/Remove user roles.</a:t>
            </a:r>
          </a:p>
          <a:p>
            <a:pPr marL="457200" lvl="1" indent="0">
              <a:spcAft>
                <a:spcPts val="200"/>
              </a:spcAft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UTILIZADORES tab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Find the user whose role you want to change (by searching or  filtering, or otherwise) 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Click the Ver Perfil button on that user’s row.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You’ll then be able to change that user’s role.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41F99E6-6E40-4F06-853F-3C67A0FA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061067"/>
            <a:ext cx="6314487" cy="47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2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Send a mass Email to a group of people.</a:t>
            </a:r>
          </a:p>
          <a:p>
            <a:pPr marL="457200" lvl="1" indent="0"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MAILING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Choose a title and write an email message.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Select the sender.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Select who will receive it (other admins, teachers, students).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5 - Press ENVIAR.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117CB-D00C-482E-9841-4C433C9C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74244"/>
            <a:ext cx="6314487" cy="49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3 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Assign a School to a competition</a:t>
            </a:r>
          </a:p>
          <a:p>
            <a:pPr marL="457200" lvl="1" indent="0">
              <a:buNone/>
            </a:pPr>
            <a:endParaRPr lang="pt-PT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COMPETIÇÕES tab.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INSCREVER ESCOLAS option.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Select the Competition.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– Press the INSCREVER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4C92-DFC5-42AA-B9BB-F8A6BCBF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7" y="643464"/>
            <a:ext cx="5390011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4 </a:t>
            </a:r>
            <a:endParaRPr lang="pt-PT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 fontScale="92500" lnSpcReduction="10000"/>
          </a:bodyPr>
          <a:lstStyle/>
          <a:p>
            <a:r>
              <a:rPr lang="pt-PT" sz="1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Check the results of a competition.</a:t>
            </a:r>
          </a:p>
          <a:p>
            <a:pPr marL="457200" lvl="1" indent="0">
              <a:buNone/>
            </a:pPr>
            <a:endParaRPr lang="pt-PT" sz="1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COMPETIÇÕES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LISTAR COMPETIÇÕES option.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Find the competition you want (by searching or otherwise)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Click the ‘VER MAIS’ button (+) on that competition’s row.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5.2 – If they are already generated, Click the ‘Ver Resultados’ button to view the results.</a:t>
            </a:r>
          </a:p>
        </p:txBody>
      </p:sp>
      <p:pic>
        <p:nvPicPr>
          <p:cNvPr id="1026" name="Picture 2" descr="Nenhuma descrição disponível.">
            <a:extLst>
              <a:ext uri="{FF2B5EF4-FFF2-40B4-BE49-F238E27FC236}">
                <a16:creationId xmlns:a16="http://schemas.microsoft.com/office/drawing/2014/main" id="{D5D52C2F-4A94-424A-887F-88AD2700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808488"/>
            <a:ext cx="6314487" cy="52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4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5 </a:t>
            </a:r>
            <a:endParaRPr lang="pt-PT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Create a Training Game</a:t>
            </a:r>
          </a:p>
          <a:p>
            <a:pPr marL="457200" lvl="1" indent="0">
              <a:buNone/>
            </a:pPr>
            <a:endParaRPr lang="pt-PT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TREINOS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CRIAR option.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Fill out the form specifying the model for the questions, and other important information.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Submit.</a:t>
            </a:r>
          </a:p>
          <a:p>
            <a:pPr marL="0" indent="0">
              <a:buNone/>
            </a:pPr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	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280AF2-02C6-46C6-A330-AD6126F9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34778"/>
            <a:ext cx="6314487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9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08" y="189027"/>
            <a:ext cx="10515600" cy="1325563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2776755"/>
            <a:ext cx="10438726" cy="3560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Authorization Levels	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There are different roles with different privileges (admin, teacher, student)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Only possessors of the admin role can access the BackOffice</a:t>
            </a:r>
          </a:p>
          <a:p>
            <a:pPr marL="914400" lvl="2" indent="0">
              <a:buNone/>
            </a:pPr>
            <a:endParaRPr lang="pt-PT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External Interfaces</a:t>
            </a:r>
            <a:endParaRPr lang="en-US" dirty="0"/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Pmate has other interfaces. </a:t>
            </a:r>
            <a:r>
              <a:rPr lang="en-US" sz="2400" dirty="0">
                <a:solidFill>
                  <a:srgbClr val="00B0F0"/>
                </a:solidFill>
              </a:rPr>
              <a:t>The creation of accounts happens on the main website </a:t>
            </a:r>
            <a:r>
              <a:rPr lang="en-US" sz="2400" u="sng" dirty="0">
                <a:solidFill>
                  <a:srgbClr val="00B0F0"/>
                </a:solidFill>
              </a:rPr>
              <a:t>pmate.ua.pt</a:t>
            </a:r>
            <a:r>
              <a:rPr lang="en-US" sz="2400" b="0" i="0" u="sng" strike="noStrike" dirty="0">
                <a:solidFill>
                  <a:srgbClr val="00B0F0"/>
                </a:solidFill>
                <a:effectLst/>
              </a:rPr>
              <a:t> 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16" y="2213195"/>
            <a:ext cx="167781" cy="1629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F0B877-9715-46E4-BD4F-4FD142109BAD}"/>
              </a:ext>
            </a:extLst>
          </p:cNvPr>
          <p:cNvSpPr txBox="1"/>
          <p:nvPr/>
        </p:nvSpPr>
        <p:spPr>
          <a:xfrm>
            <a:off x="7710773" y="1103056"/>
            <a:ext cx="44830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Severity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Ratings for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Functional</a:t>
            </a: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1" i="0" dirty="0" err="1">
                <a:solidFill>
                  <a:srgbClr val="DCDDDE"/>
                </a:solidFill>
                <a:effectLst/>
                <a:latin typeface="Whitney"/>
              </a:rPr>
              <a:t>Requirements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Obligatory</a:t>
            </a:r>
            <a:endParaRPr lang="en-US" sz="16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" t="-4162" b="-1"/>
          <a:stretch/>
        </p:blipFill>
        <p:spPr>
          <a:xfrm>
            <a:off x="8056415" y="1694156"/>
            <a:ext cx="167780" cy="1697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0" t="2921"/>
          <a:stretch/>
        </p:blipFill>
        <p:spPr>
          <a:xfrm>
            <a:off x="8056415" y="1964262"/>
            <a:ext cx="167781" cy="1629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8" t="-4161" b="1"/>
          <a:stretch/>
        </p:blipFill>
        <p:spPr>
          <a:xfrm>
            <a:off x="8056415" y="1449548"/>
            <a:ext cx="167780" cy="1697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DBA45DC-6CB0-40B1-93A2-B6C060F1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86" y="2457273"/>
            <a:ext cx="802042" cy="8020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83E1FB-FE47-4CA1-B1F1-3AD6CDB3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73" y="4398692"/>
            <a:ext cx="802043" cy="80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581</TotalTime>
  <Words>1067</Words>
  <Application>Microsoft Office PowerPoint</Application>
  <PresentationFormat>Widescreen</PresentationFormat>
  <Paragraphs>154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Whitney</vt:lpstr>
      <vt:lpstr>Wingdings</vt:lpstr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Architecture Diagram</vt:lpstr>
      <vt:lpstr>Deployment Diagram</vt:lpstr>
      <vt:lpstr>Domain Model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fabio carmelino</cp:lastModifiedBy>
  <cp:revision>57</cp:revision>
  <dcterms:created xsi:type="dcterms:W3CDTF">2021-04-09T12:46:18Z</dcterms:created>
  <dcterms:modified xsi:type="dcterms:W3CDTF">2021-04-12T22:00:01Z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